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410" r:id="rId3"/>
    <p:sldId id="411" r:id="rId4"/>
    <p:sldId id="413" r:id="rId5"/>
    <p:sldId id="412" r:id="rId6"/>
    <p:sldId id="415" r:id="rId7"/>
    <p:sldId id="416" r:id="rId8"/>
    <p:sldId id="417" r:id="rId9"/>
    <p:sldId id="418" r:id="rId10"/>
    <p:sldId id="419" r:id="rId11"/>
    <p:sldId id="420" r:id="rId12"/>
    <p:sldId id="421" r:id="rId13"/>
    <p:sldId id="422" r:id="rId14"/>
    <p:sldId id="423" r:id="rId15"/>
    <p:sldId id="424" r:id="rId16"/>
    <p:sldId id="425" r:id="rId17"/>
    <p:sldId id="426" r:id="rId18"/>
    <p:sldId id="427" r:id="rId19"/>
    <p:sldId id="428" r:id="rId20"/>
    <p:sldId id="430" r:id="rId21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gs" Target="tags/tag112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handoutMaster" Target="handoutMasters/handoutMaster1.xml"/><Relationship Id="rId22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0.xml"/><Relationship Id="rId1" Type="http://schemas.openxmlformats.org/officeDocument/2006/relationships/tags" Target="../tags/tag9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五、</a:t>
            </a:r>
            <a:r>
              <a:rPr lang="en-US" altLang="zh-CN"/>
              <a:t>Spring AspectJ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定义良好的</a:t>
            </a:r>
            <a:r>
              <a:rPr lang="en-US" altLang="zh-CN"/>
              <a:t>pointcuts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AspectJ</a:t>
            </a:r>
            <a:r>
              <a:t>是编译期的</a:t>
            </a:r>
            <a:r>
              <a:rPr lang="en-US" altLang="zh-CN"/>
              <a:t>AOP</a:t>
            </a:r>
            <a:endParaRPr lang="en-US" altLang="zh-CN"/>
          </a:p>
          <a:p>
            <a:r>
              <a:t>检查代码并匹配连接点与切入点的代价是高昂的</a:t>
            </a:r>
          </a:p>
          <a:p>
            <a:r>
              <a:t>一个好的切入点应该包含以下几点</a:t>
            </a:r>
          </a:p>
          <a:p>
            <a:pPr lvl="1"/>
            <a:r>
              <a:t>选择特定类型的连接点，如：</a:t>
            </a:r>
            <a:r>
              <a:rPr lang="en-US" altLang="zh-CN"/>
              <a:t>execution</a:t>
            </a:r>
            <a:r>
              <a:t>、</a:t>
            </a:r>
            <a:r>
              <a:rPr lang="en-US" altLang="zh-CN"/>
              <a:t>get</a:t>
            </a:r>
            <a:r>
              <a:t>、</a:t>
            </a:r>
            <a:r>
              <a:rPr lang="en-US" altLang="zh-CN"/>
              <a:t>set</a:t>
            </a:r>
            <a:r>
              <a:t>、</a:t>
            </a:r>
            <a:r>
              <a:rPr lang="en-US" altLang="zh-CN"/>
              <a:t>call</a:t>
            </a:r>
            <a:r>
              <a:t>，</a:t>
            </a:r>
            <a:r>
              <a:rPr lang="en-US" altLang="zh-CN"/>
              <a:t>handler</a:t>
            </a:r>
            <a:endParaRPr lang="en-US" altLang="zh-CN"/>
          </a:p>
          <a:p>
            <a:pPr lvl="1"/>
            <a:r>
              <a:t>确定连接点范围，如：</a:t>
            </a:r>
            <a:r>
              <a:rPr lang="en-US" altLang="zh-CN"/>
              <a:t>within</a:t>
            </a:r>
            <a:r>
              <a:t>、</a:t>
            </a:r>
            <a:r>
              <a:rPr lang="en-US" altLang="zh-CN"/>
              <a:t>withincode</a:t>
            </a:r>
            <a:endParaRPr lang="en-US" altLang="zh-CN"/>
          </a:p>
          <a:p>
            <a:pPr lvl="1"/>
            <a:r>
              <a:t>匹配上下文信息，如：</a:t>
            </a:r>
            <a:r>
              <a:rPr lang="en-US" altLang="zh-CN"/>
              <a:t>this</a:t>
            </a:r>
            <a:r>
              <a:t>、</a:t>
            </a:r>
            <a:r>
              <a:rPr lang="en-US" altLang="zh-CN"/>
              <a:t>target</a:t>
            </a:r>
            <a:r>
              <a:t>、</a:t>
            </a:r>
            <a:r>
              <a:rPr lang="en-US" altLang="zh-CN"/>
              <a:t>@Annotation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Before advice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@Component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@Aspect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public class MyAspect {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	@Before(“execution(* com.jiuyun.service.impl.*Impl.*(..))”)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	public void before() {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		//TODO SOMETHING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	}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}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After returing advice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457200" lvl="1" indent="0">
              <a:buNone/>
            </a:pPr>
            <a:r>
              <a:rPr lang="en-US" altLang="zh-CN" sz="1600"/>
              <a:t>@Aspect</a:t>
            </a:r>
            <a:endParaRPr lang="en-US" altLang="zh-CN" sz="1600"/>
          </a:p>
          <a:p>
            <a:pPr marL="457200" lvl="1" indent="0">
              <a:buNone/>
            </a:pPr>
            <a:r>
              <a:rPr lang="en-US" altLang="zh-CN" sz="1600"/>
              <a:t>public class AfterReturningExample {</a:t>
            </a:r>
            <a:endParaRPr lang="en-US" altLang="zh-CN" sz="1600"/>
          </a:p>
          <a:p>
            <a:pPr marL="457200" lvl="1" indent="0">
              <a:buNone/>
            </a:pPr>
            <a:r>
              <a:rPr lang="en-US" altLang="zh-CN" sz="1600"/>
              <a:t>	@AfterReturing(“com.jiuyun.dao.BaseDAO.dataBaseOperation()”)</a:t>
            </a:r>
            <a:endParaRPr lang="en-US" altLang="zh-CN" sz="1600"/>
          </a:p>
          <a:p>
            <a:pPr marL="457200" lvl="1" indent="0">
              <a:buNone/>
            </a:pPr>
            <a:r>
              <a:rPr lang="en-US" altLang="zh-CN" sz="1600"/>
              <a:t>	public void doDataBaseOperation() {	//...	}</a:t>
            </a:r>
            <a:endParaRPr lang="en-US" altLang="zh-CN" sz="1600"/>
          </a:p>
          <a:p>
            <a:pPr marL="457200" lvl="1" indent="0">
              <a:buNone/>
            </a:pPr>
            <a:r>
              <a:rPr lang="en-US" altLang="zh-CN" sz="1600"/>
              <a:t>}</a:t>
            </a:r>
            <a:endParaRPr lang="zh-CN" altLang="en-US" sz="1600"/>
          </a:p>
          <a:p>
            <a:r>
              <a:t>有时候需要再通知体内得到返回的实际值，可以使用</a:t>
            </a:r>
            <a:r>
              <a:rPr lang="en-US" altLang="zh-CN"/>
              <a:t>@AfterReturning</a:t>
            </a:r>
            <a:r>
              <a:t>绑定返回值的形式</a:t>
            </a:r>
          </a:p>
          <a:p>
            <a:pPr marL="457200" lvl="1" indent="0">
              <a:buNone/>
            </a:pPr>
            <a:r>
              <a:rPr lang="en-US" altLang="zh-CN" sz="1600">
                <a:sym typeface="+mn-ea"/>
              </a:rPr>
              <a:t>@Aspect</a:t>
            </a:r>
            <a:endParaRPr lang="en-US" altLang="zh-CN" sz="1600"/>
          </a:p>
          <a:p>
            <a:pPr marL="457200" lvl="1" indent="0">
              <a:buNone/>
            </a:pPr>
            <a:r>
              <a:rPr lang="en-US" altLang="zh-CN" sz="1600">
                <a:sym typeface="+mn-ea"/>
              </a:rPr>
              <a:t>public class AfterReturningExample {</a:t>
            </a:r>
            <a:endParaRPr lang="en-US" altLang="zh-CN" sz="1600"/>
          </a:p>
          <a:p>
            <a:pPr marL="457200" lvl="1" indent="0">
              <a:buNone/>
            </a:pPr>
            <a:r>
              <a:rPr lang="en-US" altLang="zh-CN" sz="1600">
                <a:sym typeface="+mn-ea"/>
              </a:rPr>
              <a:t>	@AfterReturing(pointcut=“com.jiuyun.dao.BaseDAO.dataBaseOperation()”,</a:t>
            </a:r>
            <a:endParaRPr lang="en-US" altLang="zh-CN" sz="1600">
              <a:sym typeface="+mn-ea"/>
            </a:endParaRPr>
          </a:p>
          <a:p>
            <a:pPr marL="457200" lvl="1" indent="0">
              <a:buNone/>
            </a:pPr>
            <a:r>
              <a:rPr lang="en-US" altLang="zh-CN" sz="1600">
                <a:sym typeface="+mn-ea"/>
              </a:rPr>
              <a:t>	returing=”returnValue”)</a:t>
            </a:r>
            <a:endParaRPr lang="en-US" altLang="zh-CN" sz="1600"/>
          </a:p>
          <a:p>
            <a:pPr marL="457200" lvl="1" indent="0">
              <a:buNone/>
            </a:pPr>
            <a:r>
              <a:rPr lang="en-US" altLang="zh-CN" sz="1600">
                <a:sym typeface="+mn-ea"/>
              </a:rPr>
              <a:t>	public void doDataBaseOperation(Object </a:t>
            </a:r>
            <a:r>
              <a:rPr lang="en-US" altLang="zh-CN" sz="1600">
                <a:sym typeface="+mn-ea"/>
              </a:rPr>
              <a:t>returnValue</a:t>
            </a:r>
            <a:r>
              <a:rPr lang="en-US" altLang="zh-CN" sz="1600">
                <a:sym typeface="+mn-ea"/>
              </a:rPr>
              <a:t>) {	//...	}</a:t>
            </a:r>
            <a:endParaRPr lang="en-US" altLang="zh-CN" sz="1600"/>
          </a:p>
          <a:p>
            <a:pPr marL="457200" lvl="1" indent="0">
              <a:buNone/>
            </a:pPr>
            <a:r>
              <a:rPr lang="en-US" altLang="zh-CN" sz="1600">
                <a:sym typeface="+mn-ea"/>
              </a:rPr>
              <a:t>}</a:t>
            </a:r>
            <a:endParaRPr lang="zh-CN" altLang="en-US" sz="1600"/>
          </a:p>
          <a:p>
            <a:pPr marL="0" indent="0">
              <a:buNone/>
            </a:pPr>
            <a:endParaRPr sz="1600"/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After throwing advice</a:t>
            </a:r>
            <a:br>
              <a:rPr lang="en-US" altLang="zh-CN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457200" lvl="1" indent="0">
              <a:buNone/>
            </a:pPr>
            <a:r>
              <a:rPr lang="en-US" altLang="zh-CN" sz="1600">
                <a:sym typeface="+mn-ea"/>
              </a:rPr>
              <a:t>@Aspect</a:t>
            </a:r>
            <a:endParaRPr lang="en-US" altLang="zh-CN" sz="1600"/>
          </a:p>
          <a:p>
            <a:pPr marL="457200" lvl="1" indent="0">
              <a:buNone/>
            </a:pPr>
            <a:r>
              <a:rPr lang="en-US" altLang="zh-CN" sz="1600">
                <a:sym typeface="+mn-ea"/>
              </a:rPr>
              <a:t>public class After</a:t>
            </a:r>
            <a:r>
              <a:rPr lang="en-US" altLang="zh-CN" sz="1600">
                <a:sym typeface="+mn-ea"/>
              </a:rPr>
              <a:t>Throwing</a:t>
            </a:r>
            <a:r>
              <a:rPr lang="en-US" altLang="zh-CN" sz="1600">
                <a:sym typeface="+mn-ea"/>
              </a:rPr>
              <a:t>Example {</a:t>
            </a:r>
            <a:endParaRPr lang="en-US" altLang="zh-CN" sz="1600"/>
          </a:p>
          <a:p>
            <a:pPr marL="457200" lvl="1" indent="0">
              <a:buNone/>
            </a:pPr>
            <a:r>
              <a:rPr lang="en-US" altLang="zh-CN" sz="1600">
                <a:sym typeface="+mn-ea"/>
              </a:rPr>
              <a:t>	@AfterThrowing(“com.jiuyun.dao.BaseDAO.dataBaseOperation()”)</a:t>
            </a:r>
            <a:endParaRPr lang="en-US" altLang="zh-CN" sz="1600"/>
          </a:p>
          <a:p>
            <a:pPr marL="457200" lvl="1" indent="0">
              <a:buNone/>
            </a:pPr>
            <a:r>
              <a:rPr lang="en-US" altLang="zh-CN" sz="1600">
                <a:sym typeface="+mn-ea"/>
              </a:rPr>
              <a:t>	public void doDataBaseOperation() {	//...	}</a:t>
            </a:r>
            <a:endParaRPr lang="en-US" altLang="zh-CN" sz="1600"/>
          </a:p>
          <a:p>
            <a:pPr marL="457200" lvl="1" indent="0">
              <a:buNone/>
            </a:pPr>
            <a:r>
              <a:rPr lang="en-US" altLang="zh-CN" sz="1600">
                <a:sym typeface="+mn-ea"/>
              </a:rPr>
              <a:t>}</a:t>
            </a:r>
            <a:endParaRPr lang="zh-CN" altLang="en-US" sz="1600"/>
          </a:p>
          <a:p>
            <a:r>
              <a:rPr sz="1800">
                <a:sym typeface="+mn-ea"/>
              </a:rPr>
              <a:t>有时候需要再通知体内得到返回的实际值，可以使用</a:t>
            </a:r>
            <a:r>
              <a:rPr lang="en-US" altLang="zh-CN" sz="1800">
                <a:sym typeface="+mn-ea"/>
              </a:rPr>
              <a:t>@AfterReturning</a:t>
            </a:r>
            <a:r>
              <a:rPr sz="1800">
                <a:sym typeface="+mn-ea"/>
              </a:rPr>
              <a:t>绑定返回值的形式</a:t>
            </a:r>
            <a:endParaRPr sz="1800">
              <a:sym typeface="+mn-ea"/>
            </a:endParaRPr>
          </a:p>
          <a:p>
            <a:pPr marL="457200" lvl="1" indent="0">
              <a:buNone/>
            </a:pPr>
            <a:r>
              <a:rPr lang="en-US" altLang="zh-CN" sz="1600">
                <a:sym typeface="+mn-ea"/>
              </a:rPr>
              <a:t>@Aspect</a:t>
            </a:r>
            <a:endParaRPr lang="en-US" altLang="zh-CN" sz="1600"/>
          </a:p>
          <a:p>
            <a:pPr marL="457200" lvl="1" indent="0">
              <a:buNone/>
            </a:pPr>
            <a:r>
              <a:rPr lang="en-US" altLang="zh-CN" sz="1600">
                <a:sym typeface="+mn-ea"/>
              </a:rPr>
              <a:t>public class AfterThrowing</a:t>
            </a:r>
            <a:r>
              <a:rPr lang="en-US" altLang="zh-CN" sz="1600">
                <a:sym typeface="+mn-ea"/>
              </a:rPr>
              <a:t>Example {</a:t>
            </a:r>
            <a:endParaRPr lang="en-US" altLang="zh-CN" sz="1600"/>
          </a:p>
          <a:p>
            <a:pPr marL="457200" lvl="1" indent="0">
              <a:buNone/>
            </a:pPr>
            <a:r>
              <a:rPr lang="en-US" altLang="zh-CN" sz="1600">
                <a:sym typeface="+mn-ea"/>
              </a:rPr>
              <a:t>	@AfterThrowing(pointcut=“com.jiuyun.dao.BaseDAO.dataBaseOperation()”,</a:t>
            </a:r>
            <a:endParaRPr lang="en-US" altLang="zh-CN" sz="1600">
              <a:sym typeface="+mn-ea"/>
            </a:endParaRPr>
          </a:p>
          <a:p>
            <a:pPr marL="457200" lvl="1" indent="0">
              <a:buNone/>
            </a:pPr>
            <a:r>
              <a:rPr lang="en-US" altLang="zh-CN" sz="1600">
                <a:sym typeface="+mn-ea"/>
              </a:rPr>
              <a:t>	throwing=”ex”)</a:t>
            </a:r>
            <a:endParaRPr lang="en-US" altLang="zh-CN" sz="1600"/>
          </a:p>
          <a:p>
            <a:pPr marL="457200" lvl="1" indent="0">
              <a:buNone/>
            </a:pPr>
            <a:r>
              <a:rPr lang="en-US" altLang="zh-CN" sz="1600">
                <a:sym typeface="+mn-ea"/>
              </a:rPr>
              <a:t>	public void doDataBaseOperation(DataBaseOperateException ex) {	//...	}</a:t>
            </a:r>
            <a:endParaRPr lang="en-US" altLang="zh-CN" sz="1600"/>
          </a:p>
          <a:p>
            <a:pPr marL="457200" lvl="1" indent="0">
              <a:buNone/>
            </a:pPr>
            <a:r>
              <a:rPr lang="en-US" altLang="zh-CN" sz="1600">
                <a:sym typeface="+mn-ea"/>
              </a:rPr>
              <a:t>}</a:t>
            </a:r>
            <a:endParaRPr lang="zh-CN" altLang="en-US" sz="1600"/>
          </a:p>
          <a:p>
            <a:endParaRPr lang="zh-CN" altLang="en-US" sz="1600"/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After(finally) advice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最终通知必须准备处理正常和异常两种返回情况，它通常用于释放资源</a:t>
            </a:r>
            <a:endParaRPr lang="zh-CN" altLang="en-US"/>
          </a:p>
          <a:p>
            <a:pPr marL="342900" lvl="1" indent="0">
              <a:buNone/>
            </a:pPr>
            <a:r>
              <a:rPr lang="en-US" altLang="zh-CN"/>
              <a:t>@Aspect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public class AfterFinallyExample {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    @After(“com.jiuyun.</a:t>
            </a:r>
            <a:r>
              <a:rPr lang="en-US" altLang="zh-CN">
                <a:sym typeface="+mn-ea"/>
              </a:rPr>
              <a:t>.dao.BaseDAO.dataBaseOperation()</a:t>
            </a:r>
            <a:r>
              <a:rPr lang="en-US" altLang="zh-CN"/>
              <a:t>”)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    public void doReleaseDataBase() {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	//...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    }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}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510544"/>
            <a:ext cx="10852237" cy="441964"/>
          </a:xfrm>
        </p:spPr>
        <p:txBody>
          <a:bodyPr/>
          <a:p>
            <a:r>
              <a:rPr lang="en-US" altLang="zh-CN"/>
              <a:t>Around advice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t>环绕通知使用</a:t>
            </a:r>
            <a:r>
              <a:rPr lang="en-US" altLang="zh-CN"/>
              <a:t>@Around</a:t>
            </a:r>
            <a:r>
              <a:t>注解来声明，通知方法的第一个参数必须是</a:t>
            </a:r>
            <a:r>
              <a:rPr lang="en-US" altLang="zh-CN"/>
              <a:t>ProceedingJoinPoint</a:t>
            </a:r>
            <a:r>
              <a:t>类型</a:t>
            </a:r>
          </a:p>
          <a:p>
            <a:r>
              <a:t>在通知内部调用</a:t>
            </a:r>
            <a:r>
              <a:rPr lang="en-US" altLang="zh-CN">
                <a:sym typeface="+mn-ea"/>
              </a:rPr>
              <a:t>ProceedingJoinPoint</a:t>
            </a:r>
            <a:r>
              <a:rPr>
                <a:sym typeface="+mn-ea"/>
              </a:rPr>
              <a:t>的</a:t>
            </a:r>
            <a:r>
              <a:rPr lang="en-US" altLang="zh-CN">
                <a:sym typeface="+mn-ea"/>
              </a:rPr>
              <a:t>proceed()</a:t>
            </a:r>
            <a:r>
              <a:rPr>
                <a:sym typeface="+mn-ea"/>
              </a:rPr>
              <a:t>方法会导致执行真正的方法，传入一个</a:t>
            </a:r>
            <a:r>
              <a:rPr lang="en-US" altLang="zh-CN">
                <a:sym typeface="+mn-ea"/>
              </a:rPr>
              <a:t>Object[]</a:t>
            </a:r>
            <a:r>
              <a:rPr>
                <a:sym typeface="+mn-ea"/>
              </a:rPr>
              <a:t>对象，数组中的值将被作为参数传递给方法</a:t>
            </a:r>
            <a:endParaRPr>
              <a:sym typeface="+mn-ea"/>
            </a:endParaRPr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@Aspect</a:t>
            </a:r>
            <a:endParaRPr lang="en-US" altLang="zh-CN">
              <a:sym typeface="+mn-ea"/>
            </a:endParaRPr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public class AroundExample {</a:t>
            </a:r>
            <a:endParaRPr lang="en-US" altLang="zh-CN">
              <a:sym typeface="+mn-ea"/>
            </a:endParaRPr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    @Around(“com.jiuyun.service.impl.DefaultService.service()”)</a:t>
            </a:r>
            <a:endParaRPr lang="en-US" altLang="zh-CN">
              <a:sym typeface="+mn-ea"/>
            </a:endParaRPr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    public Object doService(ProceedJoinPoint pjp</a:t>
            </a:r>
            <a:r>
              <a:rPr lang="en-US" altLang="zh-CN">
                <a:sym typeface="+mn-ea"/>
              </a:rPr>
              <a:t>) throws Throwable {</a:t>
            </a:r>
            <a:endParaRPr lang="en-US" altLang="zh-CN">
              <a:sym typeface="+mn-ea"/>
            </a:endParaRPr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        Object returnValue = pjp.proceed();</a:t>
            </a:r>
            <a:endParaRPr lang="en-US" altLang="zh-CN">
              <a:sym typeface="+mn-ea"/>
            </a:endParaRPr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        return returnValue;</a:t>
            </a:r>
            <a:endParaRPr lang="en-US" altLang="zh-CN">
              <a:sym typeface="+mn-ea"/>
            </a:endParaRPr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    }</a:t>
            </a:r>
            <a:endParaRPr lang="en-US" altLang="zh-CN">
              <a:sym typeface="+mn-ea"/>
            </a:endParaRPr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}</a:t>
            </a:r>
            <a:endParaRPr lang="en-US" altLang="zh-CN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给</a:t>
            </a:r>
            <a:r>
              <a:rPr lang="en-US" altLang="zh-CN"/>
              <a:t>advice</a:t>
            </a:r>
            <a:r>
              <a:t>传递参数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457200" lvl="1" indent="0">
              <a:buNone/>
            </a:pPr>
            <a:r>
              <a:rPr lang="en-US" altLang="zh-CN"/>
              <a:t>@Before(“</a:t>
            </a:r>
            <a:r>
              <a:rPr lang="en-US" altLang="zh-CN">
                <a:sym typeface="+mn-ea"/>
              </a:rPr>
              <a:t>com.jiuyun.</a:t>
            </a:r>
            <a:r>
              <a:rPr lang="en-US" altLang="zh-CN">
                <a:sym typeface="+mn-ea"/>
              </a:rPr>
              <a:t>.dao.BaseDAO.dataBaseOperation() </a:t>
            </a:r>
            <a:r>
              <a:rPr lang="en-US" altLang="zh-CN"/>
              <a:t>&amp;&amp; args(user,..)</a:t>
            </a:r>
            <a:r>
              <a:rPr lang="en-US" altLang="zh-CN">
                <a:sym typeface="+mn-ea"/>
              </a:rPr>
              <a:t>”</a:t>
            </a:r>
            <a:r>
              <a:rPr lang="en-US" altLang="zh-CN"/>
              <a:t>)</a:t>
            </a:r>
            <a:endParaRPr lang="en-US" altLang="zh-CN"/>
          </a:p>
          <a:p>
            <a:pPr marL="457200" lvl="1" indent="0">
              <a:buNone/>
            </a:pPr>
            <a:r>
              <a:rPr lang="en-US" altLang="zh-CN"/>
              <a:t>public void validateUser(User user) {</a:t>
            </a:r>
            <a:endParaRPr lang="en-US" altLang="zh-CN"/>
          </a:p>
          <a:p>
            <a:pPr marL="457200" lvl="1" indent="0">
              <a:buNone/>
            </a:pPr>
            <a:r>
              <a:rPr lang="en-US" altLang="zh-CN"/>
              <a:t>	// ...</a:t>
            </a:r>
            <a:endParaRPr lang="en-US" altLang="zh-CN"/>
          </a:p>
          <a:p>
            <a:pPr marL="457200" lvl="1" indent="0">
              <a:buNone/>
            </a:pPr>
            <a:r>
              <a:rPr lang="en-US" altLang="zh-CN"/>
              <a:t>}</a:t>
            </a:r>
            <a:endParaRPr lang="en-US" altLang="zh-CN"/>
          </a:p>
          <a:p>
            <a:pPr marL="457200" lvl="1" indent="0">
              <a:buNone/>
            </a:pPr>
            <a:endParaRPr lang="en-US" altLang="zh-CN"/>
          </a:p>
          <a:p>
            <a:pPr marL="457200" lvl="1" indent="0">
              <a:buNone/>
            </a:pPr>
            <a:r>
              <a:rPr lang="en-US" altLang="zh-CN">
                <a:sym typeface="+mn-ea"/>
              </a:rPr>
              <a:t>@Pointcut(“</a:t>
            </a:r>
            <a:r>
              <a:rPr lang="en-US" altLang="zh-CN">
                <a:sym typeface="+mn-ea"/>
              </a:rPr>
              <a:t>com.jiuyun.dao.BaseDAO.dataBaseOperation() </a:t>
            </a:r>
            <a:r>
              <a:rPr lang="en-US" altLang="zh-CN">
                <a:sym typeface="+mn-ea"/>
              </a:rPr>
              <a:t>&amp;&amp; args(user,..)</a:t>
            </a:r>
            <a:r>
              <a:rPr lang="en-US" altLang="zh-CN">
                <a:sym typeface="+mn-ea"/>
              </a:rPr>
              <a:t>”</a:t>
            </a:r>
            <a:r>
              <a:rPr lang="en-US" altLang="zh-CN">
                <a:sym typeface="+mn-ea"/>
              </a:rPr>
              <a:t>)</a:t>
            </a:r>
            <a:endParaRPr lang="en-US" altLang="zh-CN"/>
          </a:p>
          <a:p>
            <a:pPr marL="457200" lvl="1" indent="0">
              <a:buNone/>
            </a:pPr>
            <a:r>
              <a:rPr lang="en-US" altLang="zh-CN">
                <a:sym typeface="+mn-ea"/>
              </a:rPr>
              <a:t>public void userDataOperation(User user) {}</a:t>
            </a:r>
            <a:endParaRPr lang="en-US" altLang="zh-CN"/>
          </a:p>
          <a:p>
            <a:pPr marL="457200" lvl="1" indent="0">
              <a:buNone/>
            </a:pPr>
            <a:r>
              <a:rPr lang="en-US" altLang="zh-CN"/>
              <a:t>@Before(“</a:t>
            </a:r>
            <a:r>
              <a:rPr lang="en-US" altLang="zh-CN">
                <a:sym typeface="+mn-ea"/>
              </a:rPr>
              <a:t>userDataOperation(user)</a:t>
            </a:r>
            <a:r>
              <a:rPr lang="en-US" altLang="zh-CN"/>
              <a:t>”)</a:t>
            </a:r>
            <a:endParaRPr lang="en-US" altLang="zh-CN"/>
          </a:p>
          <a:p>
            <a:pPr marL="457200" lvl="1" indent="0">
              <a:buNone/>
            </a:pPr>
            <a:r>
              <a:rPr lang="en-US" altLang="zh-CN">
                <a:sym typeface="+mn-ea"/>
              </a:rPr>
              <a:t>public void validateUser(User user) {</a:t>
            </a:r>
            <a:endParaRPr lang="en-US" altLang="zh-CN"/>
          </a:p>
          <a:p>
            <a:pPr marL="457200" lvl="1" indent="0">
              <a:buNone/>
            </a:pPr>
            <a:r>
              <a:rPr lang="en-US" altLang="zh-CN">
                <a:sym typeface="+mn-ea"/>
              </a:rPr>
              <a:t>	// ...</a:t>
            </a:r>
            <a:endParaRPr lang="en-US" altLang="zh-CN"/>
          </a:p>
          <a:p>
            <a:pPr marL="457200" lvl="1" indent="0">
              <a:buNone/>
            </a:pPr>
            <a:r>
              <a:rPr lang="en-US" altLang="zh-CN">
                <a:sym typeface="+mn-ea"/>
              </a:rPr>
              <a:t>}</a:t>
            </a:r>
            <a:endParaRPr lang="en-US" altLang="zh-CN"/>
          </a:p>
          <a:p>
            <a:pPr marL="457200" lvl="1" indent="0">
              <a:buNone/>
            </a:pP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Introductions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允许也切面声明一个通知对象实现指定接口，并且提供了一个接口实现类来代表这些对象</a:t>
            </a:r>
            <a:endParaRPr lang="zh-CN" altLang="en-US"/>
          </a:p>
          <a:p>
            <a:r>
              <a:rPr lang="en-US" altLang="zh-CN"/>
              <a:t>introduction</a:t>
            </a:r>
            <a:r>
              <a:t>使用</a:t>
            </a:r>
            <a:r>
              <a:rPr lang="en-US" altLang="zh-CN"/>
              <a:t>@DeclareParents</a:t>
            </a:r>
            <a:r>
              <a:t>进行注解，这个注解用来定义匹配的类型拥有一个新的</a:t>
            </a:r>
            <a:r>
              <a:rPr lang="en-US" altLang="zh-CN"/>
              <a:t>parent</a:t>
            </a:r>
            <a:endParaRPr lang="en-US" altLang="zh-CN"/>
          </a:p>
          <a:p>
            <a:r>
              <a:t>给定一个接口</a:t>
            </a:r>
            <a:r>
              <a:rPr lang="en-US" altLang="zh-CN"/>
              <a:t>UsageTracked</a:t>
            </a:r>
            <a:r>
              <a:t>，并且该接口拥有</a:t>
            </a:r>
            <a:r>
              <a:rPr lang="en-US" altLang="zh-CN"/>
              <a:t>DefaultUsageTracked</a:t>
            </a:r>
            <a:r>
              <a:t>的实现，接下来的切面声明了所有的</a:t>
            </a:r>
            <a:r>
              <a:rPr lang="en-US" altLang="zh-CN"/>
              <a:t>service</a:t>
            </a:r>
            <a:r>
              <a:t>接口的实现都实现了</a:t>
            </a:r>
            <a:r>
              <a:rPr lang="en-US" altLang="zh-CN"/>
              <a:t>UsageTracked</a:t>
            </a:r>
            <a:r>
              <a:t>接口</a:t>
            </a:r>
          </a:p>
          <a:p>
            <a:pPr marL="342900" lvl="1" indent="0">
              <a:lnSpc>
                <a:spcPct val="120000"/>
              </a:lnSpc>
              <a:buNone/>
            </a:pPr>
            <a:r>
              <a:rPr lang="en-US" altLang="zh-CN"/>
              <a:t>@Aspect</a:t>
            </a:r>
            <a:endParaRPr lang="en-US" altLang="zh-CN"/>
          </a:p>
          <a:p>
            <a:pPr marL="342900" lvl="1" indent="0">
              <a:lnSpc>
                <a:spcPct val="120000"/>
              </a:lnSpc>
              <a:buNone/>
            </a:pPr>
            <a:r>
              <a:rPr lang="en-US" altLang="zh-CN"/>
              <a:t>public class UsageTracking {</a:t>
            </a:r>
            <a:endParaRPr lang="en-US" altLang="zh-CN"/>
          </a:p>
          <a:p>
            <a:pPr marL="342900" lvl="1" indent="0">
              <a:lnSpc>
                <a:spcPct val="120000"/>
              </a:lnSpc>
              <a:buNone/>
            </a:pPr>
            <a:r>
              <a:rPr lang="en-US" altLang="zh-CN"/>
              <a:t>    @DeclareParents(value=”com.jiuyun.service.*+”,defaultImpl=</a:t>
            </a:r>
            <a:r>
              <a:rPr lang="en-US" altLang="zh-CN">
                <a:sym typeface="+mn-ea"/>
              </a:rPr>
              <a:t>DefaultUsageTracked</a:t>
            </a:r>
            <a:r>
              <a:rPr lang="en-US" altLang="zh-CN"/>
              <a:t>.class)</a:t>
            </a:r>
            <a:endParaRPr lang="en-US" altLang="zh-CN"/>
          </a:p>
          <a:p>
            <a:pPr marL="342900" lvl="1" indent="0">
              <a:lnSpc>
                <a:spcPct val="120000"/>
              </a:lnSpc>
              <a:buNone/>
            </a:pPr>
            <a:r>
              <a:rPr lang="en-US" altLang="zh-CN"/>
              <a:t>    public static </a:t>
            </a:r>
            <a:r>
              <a:rPr lang="en-US" altLang="zh-CN">
                <a:sym typeface="+mn-ea"/>
              </a:rPr>
              <a:t>UsageTracked mixin;</a:t>
            </a:r>
            <a:endParaRPr lang="en-US" altLang="zh-CN">
              <a:sym typeface="+mn-ea"/>
            </a:endParaRPr>
          </a:p>
          <a:p>
            <a:pPr marL="342900" lvl="1" indent="0">
              <a:lnSpc>
                <a:spcPct val="120000"/>
              </a:lnSpc>
              <a:buNone/>
            </a:pPr>
            <a:r>
              <a:rPr lang="en-US" altLang="zh-CN">
                <a:sym typeface="+mn-ea"/>
              </a:rPr>
              <a:t>    @Before(“</a:t>
            </a:r>
            <a:r>
              <a:rPr lang="en-US" altLang="zh-CN">
                <a:sym typeface="+mn-ea"/>
              </a:rPr>
              <a:t>com.jiuyun.dao.BaseDAO.dataBaseOperation() </a:t>
            </a:r>
            <a:r>
              <a:rPr lang="en-US" altLang="zh-CN">
                <a:sym typeface="+mn-ea"/>
              </a:rPr>
              <a:t>&amp;&amp; args(usageTracked)</a:t>
            </a:r>
            <a:r>
              <a:rPr lang="en-US" altLang="zh-CN">
                <a:sym typeface="+mn-ea"/>
              </a:rPr>
              <a:t>”) </a:t>
            </a:r>
            <a:endParaRPr lang="en-US" altLang="zh-CN">
              <a:sym typeface="+mn-ea"/>
            </a:endParaRPr>
          </a:p>
          <a:p>
            <a:pPr marL="342900" lvl="1" indent="0">
              <a:lnSpc>
                <a:spcPct val="120000"/>
              </a:lnSpc>
              <a:buNone/>
            </a:pPr>
            <a:r>
              <a:rPr lang="en-US" altLang="zh-CN">
                <a:sym typeface="+mn-ea"/>
              </a:rPr>
              <a:t>    public void recordUsage(UsageTracked usageTracked) {</a:t>
            </a:r>
            <a:endParaRPr lang="en-US" altLang="zh-CN">
              <a:sym typeface="+mn-ea"/>
            </a:endParaRPr>
          </a:p>
          <a:p>
            <a:pPr marL="342900" lvl="1" indent="0">
              <a:lnSpc>
                <a:spcPct val="120000"/>
              </a:lnSpc>
              <a:buNone/>
            </a:pPr>
            <a:r>
              <a:rPr lang="en-US" altLang="zh-CN">
                <a:sym typeface="+mn-ea"/>
              </a:rPr>
              <a:t>        usageTracked.incrementUseCount();</a:t>
            </a:r>
            <a:endParaRPr lang="en-US" altLang="zh-CN">
              <a:sym typeface="+mn-ea"/>
            </a:endParaRPr>
          </a:p>
          <a:p>
            <a:pPr marL="342900" lvl="1" indent="0">
              <a:lnSpc>
                <a:spcPct val="120000"/>
              </a:lnSpc>
              <a:buNone/>
            </a:pPr>
            <a:r>
              <a:rPr lang="en-US" altLang="zh-CN">
                <a:sym typeface="+mn-ea"/>
              </a:rPr>
              <a:t>    }</a:t>
            </a:r>
            <a:endParaRPr lang="en-US" altLang="zh-CN"/>
          </a:p>
          <a:p>
            <a:pPr marL="342900" lvl="1" indent="0">
              <a:lnSpc>
                <a:spcPct val="120000"/>
              </a:lnSpc>
              <a:buNone/>
            </a:pPr>
            <a:r>
              <a:rPr lang="en-US" altLang="zh-CN"/>
              <a:t>}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切面实例化模型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这是一个高级主体</a:t>
            </a:r>
            <a:endParaRPr lang="zh-CN" altLang="en-US"/>
          </a:p>
          <a:p>
            <a:r>
              <a:rPr lang="en-US" altLang="zh-CN"/>
              <a:t>“perthis”</a:t>
            </a:r>
            <a:r>
              <a:t>切面通过制定</a:t>
            </a:r>
            <a:r>
              <a:rPr lang="en-US" altLang="zh-CN"/>
              <a:t>@Aspect</a:t>
            </a:r>
            <a:r>
              <a:t>注解</a:t>
            </a:r>
            <a:r>
              <a:rPr lang="en-US" altLang="zh-CN"/>
              <a:t>perthis</a:t>
            </a:r>
            <a:r>
              <a:t>子句实现</a:t>
            </a:r>
          </a:p>
          <a:p>
            <a:r>
              <a:t>每个独立的</a:t>
            </a:r>
            <a:r>
              <a:rPr lang="en-US" altLang="zh-CN"/>
              <a:t>service</a:t>
            </a:r>
            <a:r>
              <a:t>对象执行时都会创建一个切面实例</a:t>
            </a:r>
          </a:p>
          <a:p>
            <a:r>
              <a:rPr lang="en-US" altLang="zh-CN"/>
              <a:t>service</a:t>
            </a:r>
            <a:r>
              <a:t>对象的每个方法在第一次执行的时候创建切面实例，切面在</a:t>
            </a:r>
            <a:r>
              <a:rPr lang="en-US" altLang="zh-CN"/>
              <a:t>service</a:t>
            </a:r>
            <a:r>
              <a:t>对象失效的同时失效。</a:t>
            </a:r>
          </a:p>
          <a:p>
            <a:pPr marL="342900" lvl="1" indent="0">
              <a:lnSpc>
                <a:spcPct val="120000"/>
              </a:lnSpc>
              <a:buNone/>
            </a:pPr>
            <a:r>
              <a:rPr lang="en-US" altLang="zh-CN"/>
              <a:t>@Aspect</a:t>
            </a:r>
            <a:r>
              <a:t>（</a:t>
            </a:r>
            <a:r>
              <a:rPr lang="en-US" altLang="zh-CN"/>
              <a:t>“perthis(com.jiuyun.service.MyService.businessService())”</a:t>
            </a:r>
            <a:r>
              <a:t>）</a:t>
            </a:r>
          </a:p>
          <a:p>
            <a:pPr marL="342900" lvl="1" indent="0">
              <a:lnSpc>
                <a:spcPct val="120000"/>
              </a:lnSpc>
              <a:buNone/>
            </a:pPr>
            <a:r>
              <a:rPr lang="en-US" altLang="zh-CN"/>
              <a:t>public class MyAspect {</a:t>
            </a:r>
            <a:endParaRPr lang="en-US" altLang="zh-CN"/>
          </a:p>
          <a:p>
            <a:pPr marL="342900" lvl="1" indent="0">
              <a:lnSpc>
                <a:spcPct val="120000"/>
              </a:lnSpc>
              <a:buNone/>
            </a:pPr>
            <a:r>
              <a:rPr lang="en-US" altLang="zh-CN"/>
              <a:t>    private int someState;</a:t>
            </a:r>
            <a:endParaRPr lang="en-US" altLang="zh-CN"/>
          </a:p>
          <a:p>
            <a:pPr marL="342900" lvl="1" indent="0">
              <a:lnSpc>
                <a:spcPct val="120000"/>
              </a:lnSpc>
              <a:buNone/>
            </a:pPr>
            <a:endParaRPr lang="en-US" altLang="zh-CN"/>
          </a:p>
          <a:p>
            <a:pPr marL="342900" lvl="1" indent="0">
              <a:lnSpc>
                <a:spcPct val="120000"/>
              </a:lnSpc>
              <a:buNone/>
            </a:pPr>
            <a:r>
              <a:rPr lang="en-US" altLang="zh-CN"/>
              <a:t>    @Befor(</a:t>
            </a:r>
            <a:r>
              <a:rPr lang="en-US" altLang="zh-CN">
                <a:sym typeface="+mn-ea"/>
              </a:rPr>
              <a:t>com.jiuyun.service.MyService.businessService()</a:t>
            </a:r>
            <a:r>
              <a:rPr lang="en-US" altLang="zh-CN"/>
              <a:t>)</a:t>
            </a:r>
            <a:endParaRPr lang="en-US" altLang="zh-CN"/>
          </a:p>
          <a:p>
            <a:pPr marL="342900" lvl="1" indent="0">
              <a:lnSpc>
                <a:spcPct val="120000"/>
              </a:lnSpc>
              <a:buNone/>
            </a:pPr>
            <a:r>
              <a:rPr lang="en-US" altLang="zh-CN"/>
              <a:t>    public void recordServiceUsage() {</a:t>
            </a:r>
            <a:endParaRPr lang="en-US" altLang="zh-CN"/>
          </a:p>
          <a:p>
            <a:pPr marL="342900" lvl="1" indent="0">
              <a:lnSpc>
                <a:spcPct val="120000"/>
              </a:lnSpc>
              <a:buNone/>
            </a:pPr>
            <a:r>
              <a:rPr lang="en-US" altLang="zh-CN"/>
              <a:t>	// ...</a:t>
            </a:r>
            <a:endParaRPr lang="en-US" altLang="zh-CN"/>
          </a:p>
          <a:p>
            <a:pPr marL="342900" lvl="1" indent="0">
              <a:lnSpc>
                <a:spcPct val="120000"/>
              </a:lnSpc>
              <a:buNone/>
            </a:pPr>
            <a:r>
              <a:rPr lang="en-US" altLang="zh-CN"/>
              <a:t>    }</a:t>
            </a:r>
            <a:endParaRPr lang="en-US" altLang="zh-CN"/>
          </a:p>
          <a:p>
            <a:pPr marL="342900" lvl="1" indent="0">
              <a:lnSpc>
                <a:spcPct val="120000"/>
              </a:lnSpc>
              <a:buNone/>
            </a:pPr>
            <a:r>
              <a:rPr lang="en-US" altLang="zh-CN"/>
              <a:t>}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小结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配置</a:t>
            </a:r>
            <a:r>
              <a:rPr lang="en-US" altLang="zh-CN"/>
              <a:t>@AspectJ</a:t>
            </a:r>
            <a:endParaRPr lang="en-US" altLang="zh-CN"/>
          </a:p>
          <a:p>
            <a:r>
              <a:rPr lang="en-US" altLang="zh-CN"/>
              <a:t>Pointcut</a:t>
            </a:r>
            <a:endParaRPr lang="en-US" altLang="zh-CN"/>
          </a:p>
          <a:p>
            <a:r>
              <a:rPr lang="en-US" altLang="zh-CN"/>
              <a:t>Advice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主要内容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AspectJ</a:t>
            </a:r>
            <a:r>
              <a:t>简介</a:t>
            </a:r>
            <a:endParaRPr lang="en-US" altLang="zh-CN"/>
          </a:p>
          <a:p>
            <a:r>
              <a:rPr lang="en-US" altLang="zh-CN"/>
              <a:t>Spring AOP</a:t>
            </a:r>
            <a:r>
              <a:t>与</a:t>
            </a:r>
            <a:r>
              <a:rPr lang="en-US" altLang="zh-CN"/>
              <a:t>AspectJ</a:t>
            </a:r>
            <a:r>
              <a:t>区别</a:t>
            </a:r>
          </a:p>
          <a:p>
            <a:r>
              <a:rPr lang="en-US" altLang="zh-CN"/>
              <a:t>AspectJ</a:t>
            </a:r>
            <a:r>
              <a:t>的使用</a:t>
            </a:r>
          </a:p>
          <a:p/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AspectJ简介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AspectJ是一个基于Java语言的AOP框架，它提供了强大的AOP功能。Spring 2.0以后，Spring AOP引入了对AspectJ的支持，并允许直接使用AspectJ进行编程，而Spring自身的AOP API也尽量与AspectJ保持一致。</a:t>
            </a:r>
            <a:endParaRPr lang="zh-CN" altLang="en-US"/>
          </a:p>
          <a:p>
            <a:r>
              <a:rPr lang="en-US" altLang="zh-CN"/>
              <a:t>@AspectJ</a:t>
            </a:r>
            <a:r>
              <a:t>的风格类似于纯</a:t>
            </a:r>
            <a:r>
              <a:rPr lang="en-US" altLang="zh-CN"/>
              <a:t>java</a:t>
            </a:r>
            <a:r>
              <a:t>注解的普通</a:t>
            </a:r>
            <a:r>
              <a:rPr lang="en-US" altLang="zh-CN"/>
              <a:t>java</a:t>
            </a:r>
            <a:r>
              <a:t>类的风格</a:t>
            </a:r>
          </a:p>
          <a:p>
            <a:r>
              <a:rPr lang="en-US" altLang="zh-CN"/>
              <a:t>Spring</a:t>
            </a:r>
            <a:r>
              <a:t>可以使用</a:t>
            </a:r>
            <a:r>
              <a:rPr lang="en-US" altLang="zh-CN"/>
              <a:t>AspectJ</a:t>
            </a:r>
            <a:r>
              <a:t>来做切入点解析</a:t>
            </a:r>
          </a:p>
          <a:p>
            <a:r>
              <a:rPr lang="en-US" altLang="zh-CN"/>
              <a:t>AOP</a:t>
            </a:r>
            <a:r>
              <a:t>的运行时仍旧是纯的</a:t>
            </a:r>
            <a:r>
              <a:rPr lang="en-US" altLang="zh-CN"/>
              <a:t>Spring AOP</a:t>
            </a:r>
            <a:r>
              <a:t>，对</a:t>
            </a:r>
            <a:r>
              <a:rPr lang="en-US" altLang="zh-CN"/>
              <a:t>AspectJ</a:t>
            </a:r>
            <a:r>
              <a:t>的编译器或者织入无依赖</a:t>
            </a:r>
            <a:endParaRPr lang="zh-CN" altLang="en-US"/>
          </a:p>
          <a:p>
            <a:r>
              <a:rPr lang="zh-CN" altLang="en-US"/>
              <a:t>使用AspectJ实现AOP有两种方式：一种是基于XML的声明式AspectJ，另一种是基于注解的声明式AspectJ。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Spring AOP</a:t>
            </a:r>
            <a:r>
              <a:rPr>
                <a:sym typeface="+mn-ea"/>
              </a:rPr>
              <a:t>与</a:t>
            </a:r>
            <a:r>
              <a:rPr lang="en-US" altLang="zh-CN">
                <a:sym typeface="+mn-ea"/>
              </a:rPr>
              <a:t>AspectJ</a:t>
            </a:r>
            <a:r>
              <a:rPr>
                <a:sym typeface="+mn-ea"/>
              </a:rPr>
              <a:t>区别</a:t>
            </a:r>
            <a:br>
              <a:rPr>
                <a:sym typeface="+mn-ea"/>
              </a:rPr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织入的时期不同</a:t>
            </a:r>
            <a:endParaRPr lang="zh-CN" altLang="en-US"/>
          </a:p>
          <a:p>
            <a:pPr lvl="1"/>
            <a:r>
              <a:rPr lang="zh-CN" altLang="en-US"/>
              <a:t>Spring Aop采用的动态织入，而Aspectj是静态织入。静态织入：指在编译时期就织入，即：编译出来的class文件，字节码就已经被织入了。动态织入又分静动两种，静则指织入过程只在第一次调用时执行；动则指根据代码动态运行的中间状态来决定如何操作，每次调用Target的时候都执行。</a:t>
            </a:r>
            <a:endParaRPr lang="zh-CN" altLang="en-US"/>
          </a:p>
          <a:p>
            <a:pPr lvl="0"/>
            <a:r>
              <a:rPr lang="zh-CN" altLang="en-US"/>
              <a:t>从使用对象不同</a:t>
            </a:r>
            <a:endParaRPr lang="zh-CN" altLang="en-US"/>
          </a:p>
          <a:p>
            <a:pPr lvl="1"/>
            <a:r>
              <a:rPr lang="zh-CN" altLang="en-US"/>
              <a:t>Spring AOP的通知是基于该对象是SpringBean对象才可以，而AspectJ可以在任何Java对象上应用通知。</a:t>
            </a:r>
            <a:endParaRPr lang="zh-CN" altLang="en-US"/>
          </a:p>
          <a:p>
            <a:pPr lvl="1"/>
            <a:r>
              <a:rPr lang="zh-CN" altLang="en-US"/>
              <a:t>Spring AOP：如果你想要在通过this对象调用的方法上应用通知，那么你必须使用currentProxy对象，并调用其上的相应方法;于此相似，如果你想要在某对象的方法上应用通知，那么你必须使用与该对象相应的Spring bean</a:t>
            </a:r>
            <a:endParaRPr lang="zh-CN" altLang="en-US"/>
          </a:p>
          <a:p>
            <a:pPr lvl="1"/>
            <a:r>
              <a:rPr lang="zh-CN" altLang="en-US"/>
              <a:t>AspectJ：使用AspectJ的一个间接局限是，因为AspectJ通知可以应用于POJO之上，它有可能将通知应用于一个已配置的通知之上。对于一个你没有注意到这方面问题的大范围应用的通知，这有可能导致一个无限循环。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Spring</a:t>
            </a:r>
            <a:r>
              <a:t>中配置</a:t>
            </a:r>
            <a:r>
              <a:rPr lang="en-US" altLang="zh-CN"/>
              <a:t>AspectJ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pom</a:t>
            </a:r>
            <a:r>
              <a:t>文件中引入依赖</a:t>
            </a:r>
          </a:p>
          <a:p>
            <a:pPr marL="0" indent="0">
              <a:buNone/>
            </a:pPr>
            <a:r>
              <a:rPr lang="en-US" altLang="zh-CN" sz="1200"/>
              <a:t>        &lt;dependency&gt;</a:t>
            </a:r>
            <a:endParaRPr lang="en-US" altLang="zh-CN" sz="1200"/>
          </a:p>
          <a:p>
            <a:pPr marL="0" indent="0">
              <a:buNone/>
            </a:pPr>
            <a:r>
              <a:rPr lang="zh-CN" altLang="en-US" sz="1200"/>
              <a:t>            &lt;groupId&gt;org.aspectj&lt;/groupId&gt;</a:t>
            </a:r>
            <a:endParaRPr lang="zh-CN" altLang="en-US" sz="1200"/>
          </a:p>
          <a:p>
            <a:pPr marL="0" indent="0">
              <a:buNone/>
            </a:pPr>
            <a:r>
              <a:rPr lang="zh-CN" altLang="en-US" sz="1200"/>
              <a:t>            &lt;artifactId&gt;aspectjweaver&lt;/artifactId&gt;</a:t>
            </a:r>
            <a:endParaRPr lang="zh-CN" altLang="en-US" sz="1200"/>
          </a:p>
          <a:p>
            <a:pPr marL="0" indent="0">
              <a:buNone/>
            </a:pPr>
            <a:r>
              <a:rPr lang="zh-CN" altLang="en-US" sz="1200"/>
              <a:t>            &lt;version&gt;1.9.6&lt;/version&gt;</a:t>
            </a:r>
            <a:endParaRPr lang="zh-CN" altLang="en-US" sz="1200"/>
          </a:p>
          <a:p>
            <a:pPr marL="0" indent="0">
              <a:buNone/>
            </a:pPr>
            <a:r>
              <a:rPr lang="zh-CN" altLang="en-US" sz="1200"/>
              <a:t>        &lt;/dependency&gt;</a:t>
            </a:r>
            <a:endParaRPr lang="zh-CN" altLang="en-US" sz="1200"/>
          </a:p>
          <a:p>
            <a:r>
              <a:rPr lang="zh-CN" altLang="en-US"/>
              <a:t>对</a:t>
            </a:r>
            <a:r>
              <a:rPr lang="en-US" altLang="zh-CN"/>
              <a:t>@AspectJ</a:t>
            </a:r>
            <a:r>
              <a:t>可以使用</a:t>
            </a:r>
            <a:r>
              <a:rPr lang="en-US" altLang="zh-CN"/>
              <a:t>XML</a:t>
            </a:r>
            <a:r>
              <a:t>风格或者</a:t>
            </a:r>
            <a:r>
              <a:rPr lang="en-US" altLang="zh-CN"/>
              <a:t>java</a:t>
            </a:r>
            <a:r>
              <a:t>风格的配置</a:t>
            </a:r>
          </a:p>
          <a:p>
            <a:pPr lvl="1"/>
            <a:r>
              <a:rPr lang="en-US" altLang="zh-CN" sz="1400"/>
              <a:t>@Configuration</a:t>
            </a:r>
            <a:endParaRPr lang="en-US" altLang="zh-CN" sz="1400"/>
          </a:p>
          <a:p>
            <a:pPr marL="342900" lvl="1" indent="0">
              <a:buNone/>
            </a:pPr>
            <a:r>
              <a:rPr sz="1400"/>
              <a:t>  </a:t>
            </a:r>
            <a:r>
              <a:rPr lang="en-US" altLang="zh-CN" sz="1400"/>
              <a:t>@EnableAspectJAutoproxy</a:t>
            </a:r>
            <a:endParaRPr lang="en-US" altLang="zh-CN" sz="1400"/>
          </a:p>
          <a:p>
            <a:pPr marL="342900" lvl="1" indent="0">
              <a:buNone/>
            </a:pPr>
            <a:r>
              <a:rPr lang="en-US" altLang="zh-CN" sz="1400"/>
              <a:t>  public class AppConfig {</a:t>
            </a:r>
            <a:endParaRPr lang="en-US" altLang="zh-CN" sz="1400"/>
          </a:p>
          <a:p>
            <a:pPr marL="342900" lvl="1" indent="0">
              <a:buNone/>
            </a:pPr>
            <a:r>
              <a:rPr lang="en-US" altLang="zh-CN" sz="1400"/>
              <a:t>      ......</a:t>
            </a:r>
            <a:endParaRPr lang="en-US" altLang="zh-CN" sz="1400"/>
          </a:p>
          <a:p>
            <a:pPr marL="342900" lvl="1" indent="0">
              <a:buNone/>
            </a:pPr>
            <a:r>
              <a:rPr lang="en-US" altLang="zh-CN" sz="1400"/>
              <a:t>  }</a:t>
            </a:r>
            <a:endParaRPr sz="1400"/>
          </a:p>
          <a:p>
            <a:pPr lvl="1"/>
            <a:r>
              <a:rPr lang="en-US" altLang="zh-CN"/>
              <a:t>&lt;aop:aspectj-autoproxy&gt;</a:t>
            </a:r>
            <a:endParaRPr lang="en-US" altLang="zh-CN"/>
          </a:p>
          <a:p>
            <a:r>
              <a:t>确保</a:t>
            </a:r>
            <a:r>
              <a:rPr lang="en-US" altLang="zh-CN"/>
              <a:t>AspectJ</a:t>
            </a:r>
            <a:r>
              <a:t>的</a:t>
            </a:r>
            <a:r>
              <a:rPr lang="en-US" altLang="zh-CN"/>
              <a:t>aspectjwaver.jar</a:t>
            </a:r>
            <a:r>
              <a:t>库包含在应用程序的</a:t>
            </a:r>
            <a:r>
              <a:rPr lang="en-US" altLang="zh-CN"/>
              <a:t>classpath</a:t>
            </a:r>
            <a:r>
              <a:t>中</a:t>
            </a: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AspectJ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@Aspect</a:t>
            </a:r>
            <a:r>
              <a:t>切面使用</a:t>
            </a:r>
            <a:r>
              <a:rPr lang="en-US" altLang="zh-CN"/>
              <a:t>@Aspect</a:t>
            </a:r>
            <a:r>
              <a:t>注解配置，拥有</a:t>
            </a:r>
            <a:r>
              <a:rPr lang="en-US" altLang="zh-CN"/>
              <a:t>@Aspect</a:t>
            </a:r>
            <a:r>
              <a:t>的任何</a:t>
            </a:r>
            <a:r>
              <a:rPr lang="en-US" altLang="zh-CN"/>
              <a:t>Bean</a:t>
            </a:r>
            <a:r>
              <a:t>都将会被</a:t>
            </a:r>
            <a:r>
              <a:rPr lang="en-US" altLang="zh-CN"/>
              <a:t>Spring</a:t>
            </a:r>
            <a:r>
              <a:t>自动</a:t>
            </a:r>
            <a:r>
              <a:t>识别并应用</a:t>
            </a:r>
          </a:p>
          <a:p>
            <a:r>
              <a:t>用</a:t>
            </a:r>
            <a:r>
              <a:rPr lang="en-US" altLang="zh-CN"/>
              <a:t>@Aspect</a:t>
            </a:r>
            <a:r>
              <a:t>注解的类可以拥有字段与方法，它们也可能包含切入点（</a:t>
            </a:r>
            <a:r>
              <a:rPr lang="en-US" altLang="zh-CN"/>
              <a:t>pointcut</a:t>
            </a:r>
            <a:r>
              <a:t>）、通知（</a:t>
            </a:r>
            <a:r>
              <a:rPr lang="en-US" altLang="zh-CN"/>
              <a:t>advice</a:t>
            </a:r>
            <a:r>
              <a:t>）、引入（</a:t>
            </a:r>
            <a:r>
              <a:rPr lang="en-US" altLang="zh-CN"/>
              <a:t>introduction</a:t>
            </a:r>
            <a:r>
              <a:t>）的声明</a:t>
            </a:r>
          </a:p>
          <a:p>
            <a:r>
              <a:rPr lang="en-US" altLang="zh-CN"/>
              <a:t>@Aspect</a:t>
            </a:r>
            <a:r>
              <a:t>注解是不能够通过类路径自动检测发现的，需要配合使用</a:t>
            </a:r>
            <a:r>
              <a:rPr lang="en-US" altLang="zh-CN"/>
              <a:t>@Component</a:t>
            </a:r>
            <a:r>
              <a:t>或者在</a:t>
            </a:r>
            <a:r>
              <a:rPr lang="en-US" altLang="zh-CN"/>
              <a:t>xml</a:t>
            </a:r>
            <a:r>
              <a:t>中配置</a:t>
            </a:r>
            <a:r>
              <a:rPr lang="en-US" altLang="zh-CN"/>
              <a:t>bean</a:t>
            </a:r>
            <a:endParaRPr lang="en-US" altLang="zh-CN"/>
          </a:p>
          <a:p>
            <a:r>
              <a:t>一个类中的</a:t>
            </a:r>
            <a:r>
              <a:rPr lang="en-US" altLang="zh-CN"/>
              <a:t>@Aspect</a:t>
            </a:r>
            <a:r>
              <a:t>注解标识它为一个切面，并且将它自己从自动代理中排除</a:t>
            </a:r>
          </a:p>
          <a:p>
            <a:pPr lvl="1"/>
            <a:r>
              <a:rPr lang="en-US" altLang="zh-CN"/>
              <a:t>&lt;bean id=”myAspect”class=”com.jiuyun.aspects.MyAspect”&gt;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  @Aspect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  public class MyAspect {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  }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pointcut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t>一个切入点通过一个普通方法来定义提供，并且切入点表达式使用</a:t>
            </a:r>
            <a:r>
              <a:rPr lang="en-US" altLang="zh-CN"/>
              <a:t>@Pointcut</a:t>
            </a:r>
            <a:r>
              <a:t>注解，方法返回类型必须为</a:t>
            </a:r>
            <a:r>
              <a:rPr lang="en-US" altLang="zh-CN"/>
              <a:t>void</a:t>
            </a:r>
            <a:endParaRPr lang="en-US" altLang="zh-CN"/>
          </a:p>
          <a:p>
            <a:r>
              <a:t>示例：</a:t>
            </a:r>
          </a:p>
          <a:p>
            <a:pPr lvl="1"/>
            <a:r>
              <a:rPr lang="en-US" altLang="zh-CN"/>
              <a:t>@Pointcut</a:t>
            </a:r>
            <a:r>
              <a:t>（</a:t>
            </a:r>
            <a:r>
              <a:rPr lang="en-US" altLang="zh-CN"/>
              <a:t>execution(* transfer(..))</a:t>
            </a:r>
            <a:r>
              <a:t>）</a:t>
            </a:r>
          </a:p>
          <a:p>
            <a:pPr marL="342900" lvl="1" indent="0">
              <a:buNone/>
            </a:pPr>
            <a:r>
              <a:t>  </a:t>
            </a:r>
            <a:r>
              <a:rPr lang="en-US" altLang="zh-CN"/>
              <a:t>private void anyOldTransfer() {}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支持切入点指示器</a:t>
            </a:r>
            <a:endParaRPr lang="zh-CN" altLang="en-US"/>
          </a:p>
        </p:txBody>
      </p:sp>
      <p:graphicFrame>
        <p:nvGraphicFramePr>
          <p:cNvPr id="4" name="内容占位符 3"/>
          <p:cNvGraphicFramePr/>
          <p:nvPr>
            <p:ph idx="1"/>
            <p:custDataLst>
              <p:tags r:id="rId1"/>
            </p:custDataLst>
          </p:nvPr>
        </p:nvGraphicFramePr>
        <p:xfrm>
          <a:off x="669883" y="952508"/>
          <a:ext cx="10852150" cy="381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9230"/>
                <a:gridCol w="8122920"/>
              </a:tblGrid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指示器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说明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execution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匹配方法执行的连接点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within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限定匹配特定类型的连接点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this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匹配特定连接点的</a:t>
                      </a:r>
                      <a:r>
                        <a:rPr lang="en-US" altLang="zh-CN"/>
                        <a:t>bean</a:t>
                      </a:r>
                      <a:r>
                        <a:rPr lang="zh-CN" altLang="en-US"/>
                        <a:t>引用是指定类型的实例的限制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target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限定匹配特定连接点的目标对象是指定类型的实例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args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限定匹配特定连接点的参数是给定类型的实例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@target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限定匹配特定连接点的类执行对象的具有给定类型的注解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@args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限定匹配特定连接点实际传入参数的类型具有给定类型的注解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@within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限定匹配到内具有给定的注释类型的连接点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@annotation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限定匹配特定连接点的主体具有给定的注解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组合</a:t>
            </a:r>
            <a:r>
              <a:rPr lang="en-US" altLang="zh-CN"/>
              <a:t>Pointcut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切入点表达式可以通过</a:t>
            </a:r>
            <a:r>
              <a:rPr lang="en-US" altLang="zh-CN"/>
              <a:t>&amp;&amp;</a:t>
            </a:r>
            <a:r>
              <a:t>、</a:t>
            </a:r>
            <a:r>
              <a:rPr lang="en-US" altLang="zh-CN"/>
              <a:t>||</a:t>
            </a:r>
            <a:r>
              <a:t>、！进行组合，也可以通过名字引用切入点表达式</a:t>
            </a:r>
          </a:p>
          <a:p>
            <a:r>
              <a:t>通过组合，可以建立更加复杂的切入点表达式</a:t>
            </a:r>
          </a:p>
          <a:p>
            <a:pPr lvl="1"/>
            <a:r>
              <a:rPr lang="en-US" altLang="zh-CN"/>
              <a:t>@Pointcut(“execution(public * (..))”)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  private void anyPublicOperation() {}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  @Pointcut(“within(com.jiuyun.service..)”)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  private void inService() {}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  @Pointcut(“</a:t>
            </a:r>
            <a:r>
              <a:rPr lang="en-US" altLang="zh-CN">
                <a:sym typeface="+mn-ea"/>
              </a:rPr>
              <a:t>anyPublicOperation() &amp;&amp; inService()</a:t>
            </a:r>
            <a:r>
              <a:rPr lang="en-US" altLang="zh-CN"/>
              <a:t>”)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  private void serviceOperation() {}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1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12.xml><?xml version="1.0" encoding="utf-8"?>
<p:tagLst xmlns:p="http://schemas.openxmlformats.org/presentationml/2006/main">
  <p:tag name="KSO_DOCER_TEMPLATE_OPEN_ONCE_MARK" val="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9.xml><?xml version="1.0" encoding="utf-8"?>
<p:tagLst xmlns:p="http://schemas.openxmlformats.org/presentationml/2006/main">
  <p:tag name="KSO_WM_UNIT_TABLE_BEAUTIFY" val="smartTable{8038ee68-ebf4-4528-86db-5a3c91e7d597}"/>
</p:tagLst>
</file>

<file path=ppt/theme/theme1.xml><?xml version="1.0" encoding="utf-8"?>
<a:theme xmlns:a="http://schemas.openxmlformats.org/drawingml/2006/main" name="1_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5184</Words>
  <Application>WPS 演示</Application>
  <PresentationFormat>宽屏</PresentationFormat>
  <Paragraphs>245</Paragraphs>
  <Slides>19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7" baseType="lpstr">
      <vt:lpstr>Arial</vt:lpstr>
      <vt:lpstr>宋体</vt:lpstr>
      <vt:lpstr>Wingdings</vt:lpstr>
      <vt:lpstr>微软雅黑</vt:lpstr>
      <vt:lpstr>汉仪旗黑-85S</vt:lpstr>
      <vt:lpstr>Arial Unicode MS</vt:lpstr>
      <vt:lpstr>Calibri</vt:lpstr>
      <vt:lpstr>1_Office 主题​​</vt:lpstr>
      <vt:lpstr>五、Spring AspectJ</vt:lpstr>
      <vt:lpstr>主要内容</vt:lpstr>
      <vt:lpstr>AspectJ简介</vt:lpstr>
      <vt:lpstr>Spring AOP与AspectJ区别 </vt:lpstr>
      <vt:lpstr>Spring中配置AspectJ</vt:lpstr>
      <vt:lpstr>AspectJ</vt:lpstr>
      <vt:lpstr>pointcut</vt:lpstr>
      <vt:lpstr>支持切入点指示器</vt:lpstr>
      <vt:lpstr>组合Pointcut</vt:lpstr>
      <vt:lpstr>定义良好的pointcuts</vt:lpstr>
      <vt:lpstr>Before advice</vt:lpstr>
      <vt:lpstr>After returing advice</vt:lpstr>
      <vt:lpstr>After throwing advice </vt:lpstr>
      <vt:lpstr>After(finally) advice</vt:lpstr>
      <vt:lpstr>Around advice</vt:lpstr>
      <vt:lpstr>给advice传递参数</vt:lpstr>
      <vt:lpstr>Introductions</vt:lpstr>
      <vt:lpstr>切面实例化模型</vt:lpstr>
      <vt:lpstr>小结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cj</cp:lastModifiedBy>
  <cp:revision>161</cp:revision>
  <dcterms:created xsi:type="dcterms:W3CDTF">2019-06-19T02:08:00Z</dcterms:created>
  <dcterms:modified xsi:type="dcterms:W3CDTF">2021-12-22T00:55:21Z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2052-11.1.0.11115</vt:lpwstr>
  </property>
  <property fmtid="{D5CDD505-2E9C-101B-9397-08002B2CF9AE}" pid="3" name="ICV">
    <vt:lpwstr>7CFB4D853AF748FFA3AC2827016F2359</vt:lpwstr>
  </property>
</Properties>
</file>